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6858000" cx="12192000"/>
  <p:notesSz cx="6858000" cy="9144000"/>
  <p:embeddedFontLst>
    <p:embeddedFont>
      <p:font typeface="Montserrat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7" roundtripDataSignature="AMtx7mhxx/kfJf3mAr0YGQ0oVsPjV910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9F86C6-7CDC-4171-871B-BB1D025F42D9}">
  <a:tblStyle styleId="{7B9F86C6-7CDC-4171-871B-BB1D025F42D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6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customschemas.google.com/relationships/presentationmetadata" Target="meta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f1aef84ac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cf1aef84ac_0_6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f1aef84ac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cf1aef84ac_0_6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f1aef84ac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gcf1aef84ac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f1aef84ac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gcf1aef84ac_0_6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f1aef84ac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cf1aef84ac_0_6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f1aef84ac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cf1aef84ac_0_7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f1aef8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cf1aef84a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cf1aef84a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0" name="Google Shape;420;gcf1aef84ac_0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c6e1623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cc6e1623e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f1aef84a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cf1aef84ac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f1aef84ac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gcf1aef84ac_0_3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f1aef84a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gcf1aef84ac_0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cf1aef84a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cf1aef84ac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cf1aef84a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cf1aef84ac_0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cf1aef84ac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8" name="Google Shape;508;gcf1aef84ac_0_3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f1aef84a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gcf1aef84ac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f1aef84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cf1aef84ac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f1aef84ac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cf1aef84ac_0_10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f1aef84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4" name="Google Shape;554;gcf1aef84ac_0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cf1aef84ac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gcf1aef84ac_0_4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cf1aef84ac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4" name="Google Shape;584;gcf1aef84ac_0_4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f1aef84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7" name="Google Shape;597;gcf1aef84ac_0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cf1aef84ac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6" name="Google Shape;606;gcf1aef84ac_0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f1aef84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cf1aef84ac_0_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cf1aef84ac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gcf1aef84ac_0_5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cf1aef84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2" name="Google Shape;662;gcf1aef84ac_0_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cf1aef84ac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cf1aef84ac_0_10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cf1aef84a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2" name="Google Shape;682;gcf1aef84ac_0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cf1aef84ac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3" name="Google Shape;723;gcf1aef84ac_0_9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cf1aef84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1" name="Google Shape;751;gcf1aef84ac_0_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f1aef84a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cf1aef84ac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f1aef84a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cf1aef84ac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8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0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5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5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4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5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5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sp>
        <p:nvSpPr>
          <p:cNvPr id="11" name="Google Shape;11;p48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1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47.png"/><Relationship Id="rId5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53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61.png"/><Relationship Id="rId6" Type="http://schemas.openxmlformats.org/officeDocument/2006/relationships/image" Target="../media/image60.png"/><Relationship Id="rId7" Type="http://schemas.openxmlformats.org/officeDocument/2006/relationships/image" Target="../media/image63.png"/><Relationship Id="rId8" Type="http://schemas.openxmlformats.org/officeDocument/2006/relationships/image" Target="../media/image6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85" name="Google Shape;85;p1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6096000" y="1325774"/>
            <a:ext cx="1030147" cy="1030147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coworking event" id="89" name="Google Shape;89;p1"/>
          <p:cNvPicPr preferRelativeResize="0"/>
          <p:nvPr/>
        </p:nvPicPr>
        <p:blipFill rotWithShape="1">
          <a:blip r:embed="rId5">
            <a:alphaModFix/>
          </a:blip>
          <a:srcRect b="5607" l="0" r="0" t="8879"/>
          <a:stretch/>
        </p:blipFill>
        <p:spPr>
          <a:xfrm>
            <a:off x="379231" y="1840848"/>
            <a:ext cx="6549597" cy="373570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697338" y="2136338"/>
            <a:ext cx="3794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id-ID" sz="46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- Regression</a:t>
            </a:r>
            <a:endParaRPr b="1" sz="64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/>
          <p:nvPr/>
        </p:nvSpPr>
        <p:spPr>
          <a:xfrm rot="-1733469">
            <a:off x="-647970" y="-448524"/>
            <a:ext cx="1030147" cy="1030147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f1aef84ac_0_637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cf1aef84ac_0_637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cf1aef84ac_0_637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gcf1aef84ac_0_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cf1aef84ac_0_637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cf1aef84ac_0_637"/>
          <p:cNvSpPr txBox="1"/>
          <p:nvPr/>
        </p:nvSpPr>
        <p:spPr>
          <a:xfrm>
            <a:off x="657800" y="412550"/>
            <a:ext cx="60585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Goal: Fitting a line to the data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gcf1aef84ac_0_6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0699" y="901750"/>
            <a:ext cx="10601625" cy="55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f1aef84ac_0_649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cf1aef84ac_0_649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cf1aef84ac_0_649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gcf1aef84ac_0_6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cf1aef84ac_0_649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cf1aef84ac_0_649"/>
          <p:cNvSpPr txBox="1"/>
          <p:nvPr/>
        </p:nvSpPr>
        <p:spPr>
          <a:xfrm>
            <a:off x="657800" y="412550"/>
            <a:ext cx="60585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Rotate the line again...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gcf1aef84ac_0_6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538" y="982625"/>
            <a:ext cx="9725025" cy="58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f1aef84ac_0_661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f1aef84ac_0_661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f1aef84ac_0_661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gcf1aef84ac_0_6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cf1aef84ac_0_661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gcf1aef84ac_0_6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875" y="561975"/>
            <a:ext cx="9620250" cy="573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f1aef84ac_0_672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cf1aef84ac_0_672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gcf1aef84ac_0_672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gcf1aef84ac_0_6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cf1aef84ac_0_672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gcf1aef84ac_0_6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7950" y="189650"/>
            <a:ext cx="8546351" cy="63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f1aef84ac_0_683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cf1aef84ac_0_683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cf1aef84ac_0_683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gcf1aef84ac_0_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cf1aef84ac_0_683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gcf1aef84ac_0_6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8089" y="275538"/>
            <a:ext cx="8886076" cy="630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f1aef84ac_0_706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cf1aef84ac_0_706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cf1aef84ac_0_706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gcf1aef84ac_0_7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cf1aef84ac_0_706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gcf1aef84ac_0_7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200" y="619125"/>
            <a:ext cx="10553700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1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Linier Sederhana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ow Credit Scores Work" id="265" name="Google Shape;265;p2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266" name="Google Shape;266;p21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267" name="Google Shape;267;p21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imple Linear Regression – Nextjournal" id="268" name="Google Shape;2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1559" y="1398825"/>
            <a:ext cx="5170378" cy="40612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1"/>
          <p:cNvSpPr txBox="1"/>
          <p:nvPr/>
        </p:nvSpPr>
        <p:spPr>
          <a:xfrm>
            <a:off x="155574" y="1346290"/>
            <a:ext cx="555942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Regresi linier sederhana (1 variabel independen):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1"/>
          <p:cNvSpPr/>
          <p:nvPr/>
        </p:nvSpPr>
        <p:spPr>
          <a:xfrm>
            <a:off x="363412" y="2147173"/>
            <a:ext cx="3698274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1" name="Google Shape;271;p21"/>
          <p:cNvSpPr txBox="1"/>
          <p:nvPr/>
        </p:nvSpPr>
        <p:spPr>
          <a:xfrm>
            <a:off x="612775" y="3622307"/>
            <a:ext cx="5376695" cy="267765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5694" l="-2380" r="0" t="-204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307975" y="2731948"/>
            <a:ext cx="3063239" cy="5847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77" name="Google Shape;277;p22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Linier Berganda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ow Credit Scores Work" id="282" name="Google Shape;282;p2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283" name="Google Shape;283;p22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284" name="Google Shape;284;p22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2"/>
          <p:cNvSpPr/>
          <p:nvPr/>
        </p:nvSpPr>
        <p:spPr>
          <a:xfrm>
            <a:off x="307976" y="1913123"/>
            <a:ext cx="5570051" cy="58477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86" name="Google Shape;286;p22"/>
          <p:cNvSpPr txBox="1"/>
          <p:nvPr/>
        </p:nvSpPr>
        <p:spPr>
          <a:xfrm>
            <a:off x="307975" y="1262270"/>
            <a:ext cx="827943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Regresi linier berganda (k variabel independen):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22"/>
          <p:cNvSpPr/>
          <p:nvPr/>
        </p:nvSpPr>
        <p:spPr>
          <a:xfrm>
            <a:off x="307975" y="2635058"/>
            <a:ext cx="4880952" cy="5847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88" name="Google Shape;288;p22"/>
          <p:cNvSpPr txBox="1"/>
          <p:nvPr/>
        </p:nvSpPr>
        <p:spPr>
          <a:xfrm>
            <a:off x="612775" y="3510745"/>
            <a:ext cx="7381184" cy="267765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694" l="-1735" r="0" t="-204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93" name="Google Shape;293;p24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4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4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4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Uji Simultan (Uji F)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ow Credit Scores Work" id="298" name="Google Shape;298;p2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299" name="Google Shape;299;p2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300" name="Google Shape;300;p24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460375" y="1465943"/>
            <a:ext cx="11455854" cy="34163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207" l="-851" r="0" t="-12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06" name="Google Shape;306;p25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5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5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Uji Parsial (Uji t)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ow Credit Scores Work" id="311" name="Google Shape;311;p2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312" name="Google Shape;312;p25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313" name="Google Shape;313;p25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307975" y="1161143"/>
            <a:ext cx="11622768" cy="30469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798" l="-837" r="0" t="-13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96" name="Google Shape;96;gcf1aef84ac_0_0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121919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cf1aef84ac_0_0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cf1aef84ac_0_0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cf1aef84ac_0_0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cf1aef84ac_0_0"/>
          <p:cNvSpPr txBox="1"/>
          <p:nvPr/>
        </p:nvSpPr>
        <p:spPr>
          <a:xfrm>
            <a:off x="212314" y="97737"/>
            <a:ext cx="79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Trainer Bio</a:t>
            </a:r>
            <a:endParaRPr b="1" sz="54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" name="Google Shape;101;gcf1aef84a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cf1aef84ac_0_0"/>
          <p:cNvSpPr/>
          <p:nvPr/>
        </p:nvSpPr>
        <p:spPr>
          <a:xfrm>
            <a:off x="3977186" y="1453089"/>
            <a:ext cx="0" cy="4281170"/>
          </a:xfrm>
          <a:custGeom>
            <a:rect b="b" l="l" r="r" t="t"/>
            <a:pathLst>
              <a:path extrusionOk="0" h="4281170" w="120000">
                <a:moveTo>
                  <a:pt x="0" y="0"/>
                </a:moveTo>
                <a:lnTo>
                  <a:pt x="0" y="4281055"/>
                </a:lnTo>
              </a:path>
            </a:pathLst>
          </a:custGeom>
          <a:noFill/>
          <a:ln cap="flat" cmpd="sng" w="9525">
            <a:solidFill>
              <a:srgbClr val="D7D7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cf1aef84a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809" y="1978579"/>
            <a:ext cx="2960700" cy="353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4" name="Google Shape;104;gcf1aef84ac_0_0"/>
          <p:cNvSpPr/>
          <p:nvPr/>
        </p:nvSpPr>
        <p:spPr>
          <a:xfrm>
            <a:off x="4229919" y="1225944"/>
            <a:ext cx="75729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Experience 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Scientist at Jabar Digital Service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 Tutor at Shift Academy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Intelligence Analyst at Jabar Digital Service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Owner and Consultant at Barz Data Consultant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Scientist at IYKRA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Analyst at BAPPEDA Sukoharjo 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Analyst at PT. Arah Environmental</a:t>
            </a:r>
            <a:endParaRPr/>
          </a:p>
        </p:txBody>
      </p:sp>
      <p:pic>
        <p:nvPicPr>
          <p:cNvPr descr="Linkedin - Free social media icons" id="105" name="Google Shape;105;gcf1aef84a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1009" y="5399583"/>
            <a:ext cx="421959" cy="42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cf1aef84ac_0_0"/>
          <p:cNvSpPr/>
          <p:nvPr/>
        </p:nvSpPr>
        <p:spPr>
          <a:xfrm>
            <a:off x="5136579" y="5425896"/>
            <a:ext cx="39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www.linkedin.com/in/akbar-maulana/ </a:t>
            </a:r>
            <a:endParaRPr b="1" sz="1800">
              <a:solidFill>
                <a:srgbClr val="8296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ue Email Box Circle Png Transparent Icon - Mail Logo Png Hd, Png Download  - kindpng" id="107" name="Google Shape;107;gcf1aef84ac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0515" y="5975647"/>
            <a:ext cx="601300" cy="62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cf1aef84ac_0_0"/>
          <p:cNvSpPr/>
          <p:nvPr/>
        </p:nvSpPr>
        <p:spPr>
          <a:xfrm>
            <a:off x="5136579" y="6105615"/>
            <a:ext cx="326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180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akbar.maulana2298@gmail.com</a:t>
            </a:r>
            <a:endParaRPr b="1" sz="1800">
              <a:solidFill>
                <a:srgbClr val="8296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Linier di Python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ow Credit Scores Work" id="322" name="Google Shape;322;p2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323" name="Google Shape;323;p26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324" name="Google Shape;324;p26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inear and Logistic Regression using Statsmodels-Expertsteaching.com" id="325" name="Google Shape;32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581" y="1326003"/>
            <a:ext cx="8843796" cy="48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30" name="Google Shape;330;p27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7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7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7"/>
          <p:cNvSpPr txBox="1"/>
          <p:nvPr/>
        </p:nvSpPr>
        <p:spPr>
          <a:xfrm>
            <a:off x="2830093" y="2551837"/>
            <a:ext cx="615916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Diagnostic Checking</a:t>
            </a:r>
            <a:endParaRPr b="1" sz="5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5" name="Google Shape;33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40" name="Google Shape;340;p28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8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8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Diagnostic Check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/>
          <p:nvPr/>
        </p:nvSpPr>
        <p:spPr>
          <a:xfrm>
            <a:off x="468572" y="1761389"/>
            <a:ext cx="102722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908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269704" y="1525994"/>
            <a:ext cx="1063860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Residual dalam model regresi linier harus memenuhi asumsi: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Homoskedastisitas: Variansi dari residual adalah sama atau homogen.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autokorelasi: Residual tidak saling berkorelasi satu sama lain.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Normalitas: Residual berdistribusi normal.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Multikolinearitas terjadi ketika variabel independen dalam model regresi tidak saling berkorelasi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52" name="Google Shape;352;p29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9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9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Homoskedastisitas Residual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9"/>
          <p:cNvSpPr/>
          <p:nvPr/>
        </p:nvSpPr>
        <p:spPr>
          <a:xfrm>
            <a:off x="468572" y="1761389"/>
            <a:ext cx="102722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908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132769" y="1161224"/>
            <a:ext cx="10406958" cy="30469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798" l="-936" r="-1405" t="-13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64" name="Google Shape;364;p30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0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0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Normalitas Residual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/>
          <p:nvPr/>
        </p:nvSpPr>
        <p:spPr>
          <a:xfrm>
            <a:off x="468572" y="1761389"/>
            <a:ext cx="102722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908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212313" y="1349829"/>
            <a:ext cx="11036258" cy="34163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3207" l="-883" r="-938" t="-12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76" name="Google Shape;376;p31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1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1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1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1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Autokorelasi Residual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/>
          <p:nvPr/>
        </p:nvSpPr>
        <p:spPr>
          <a:xfrm>
            <a:off x="468572" y="1761389"/>
            <a:ext cx="102722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908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212313" y="1349829"/>
            <a:ext cx="11036258" cy="267765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4316" l="-883" r="0" t="-158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2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Autokorelasi Residual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/>
          <p:nvPr/>
        </p:nvSpPr>
        <p:spPr>
          <a:xfrm>
            <a:off x="468572" y="1761389"/>
            <a:ext cx="102722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908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715" y="2073453"/>
            <a:ext cx="8046357" cy="397693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 txBox="1"/>
          <p:nvPr/>
        </p:nvSpPr>
        <p:spPr>
          <a:xfrm>
            <a:off x="212313" y="1349829"/>
            <a:ext cx="110362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Durbin Watson Test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99" name="Google Shape;399;p33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3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3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Non Multikolinearitas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3"/>
          <p:cNvSpPr/>
          <p:nvPr/>
        </p:nvSpPr>
        <p:spPr>
          <a:xfrm>
            <a:off x="468572" y="1761389"/>
            <a:ext cx="102722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908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212313" y="1451429"/>
            <a:ext cx="104121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Variabel independen dikatakan tidak saling berhubungan atau berkorelasi satu sama lain apabila memiliki nilai Variance Inflation Factor (VIF) kurang dari 10 dan korelasi kurang dari +-0.8</a:t>
            </a:r>
            <a:r>
              <a:rPr lang="id-ID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RudiyantoPahami Korelasi Dahulu, Lakukan Aset Alokasi Kemudian" id="407" name="Google Shape;40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1077" y="3091772"/>
            <a:ext cx="7999266" cy="214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412" name="Google Shape;412;p40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0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0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2830093" y="2551837"/>
            <a:ext cx="61591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Ridge</a:t>
            </a:r>
            <a:endParaRPr b="1" sz="5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f1aef84ac_0_281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cf1aef84ac_0_281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gcf1aef84ac_0_281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gcf1aef84ac_0_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cf1aef84ac_0_281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gcf1aef84ac_0_281"/>
          <p:cNvSpPr txBox="1"/>
          <p:nvPr/>
        </p:nvSpPr>
        <p:spPr>
          <a:xfrm>
            <a:off x="2707425" y="279925"/>
            <a:ext cx="6237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-ID" sz="1800">
                <a:latin typeface="Montserrat"/>
                <a:ea typeface="Montserrat"/>
                <a:cs typeface="Montserrat"/>
                <a:sym typeface="Montserrat"/>
              </a:rPr>
              <a:t>Bias Variance Trade-Off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8" name="Google Shape;428;gcf1aef84ac_0_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201" y="1060525"/>
            <a:ext cx="7540089" cy="47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13" name="Google Shape;113;p16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2830093" y="2551837"/>
            <a:ext cx="61591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Analisis Regresi</a:t>
            </a:r>
            <a:endParaRPr b="1" sz="5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c6e1623e9_0_5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cc6e1623e9_0_5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cc6e1623e9_0_5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6" name="Google Shape;436;gcc6e1623e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cc6e1623e9_0_5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gcc6e1623e9_0_5"/>
          <p:cNvSpPr txBox="1"/>
          <p:nvPr/>
        </p:nvSpPr>
        <p:spPr>
          <a:xfrm>
            <a:off x="4473950" y="57270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cc6e1623e9_0_5"/>
          <p:cNvPicPr preferRelativeResize="0"/>
          <p:nvPr/>
        </p:nvPicPr>
        <p:blipFill rotWithShape="1">
          <a:blip r:embed="rId4">
            <a:alphaModFix/>
          </a:blip>
          <a:srcRect b="0" l="0" r="0" t="18220"/>
          <a:stretch/>
        </p:blipFill>
        <p:spPr>
          <a:xfrm>
            <a:off x="1671650" y="1293450"/>
            <a:ext cx="7683151" cy="44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cc6e1623e9_0_5"/>
          <p:cNvSpPr txBox="1"/>
          <p:nvPr/>
        </p:nvSpPr>
        <p:spPr>
          <a:xfrm>
            <a:off x="2707425" y="279925"/>
            <a:ext cx="6237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main idea behind </a:t>
            </a:r>
            <a:r>
              <a:rPr b="1" i="0" lang="id-ID" sz="1800" u="none" cap="none" strike="noStrike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to find a </a:t>
            </a:r>
            <a:r>
              <a:rPr b="1" i="0" lang="id-ID" sz="1800" u="none" cap="none" strike="noStrike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New Line</a:t>
            </a: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that doesn't fit the </a:t>
            </a:r>
            <a:r>
              <a:rPr b="1" i="0" lang="id-ID" sz="18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Training Data</a:t>
            </a: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as well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f1aef84ac_0_294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cf1aef84ac_0_294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cf1aef84ac_0_294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8" name="Google Shape;448;gcf1aef84ac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cf1aef84ac_0_294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gcf1aef84ac_0_294"/>
          <p:cNvSpPr txBox="1"/>
          <p:nvPr/>
        </p:nvSpPr>
        <p:spPr>
          <a:xfrm>
            <a:off x="4321550" y="57270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cf1aef84ac_0_294"/>
          <p:cNvSpPr txBox="1"/>
          <p:nvPr/>
        </p:nvSpPr>
        <p:spPr>
          <a:xfrm>
            <a:off x="2707425" y="279925"/>
            <a:ext cx="62373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return for a small amount of </a:t>
            </a:r>
            <a:r>
              <a:rPr b="1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we get a significant drop in </a:t>
            </a:r>
            <a:r>
              <a:rPr b="1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Variance</a:t>
            </a: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 </a:t>
            </a:r>
            <a:r>
              <a:rPr b="1" i="0" lang="id-ID" sz="18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Training Data</a:t>
            </a:r>
            <a:endParaRPr b="1" i="0" sz="1800" u="none" cap="none" strike="noStrike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2" name="Google Shape;452;gcf1aef84ac_0_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4097" y="1285825"/>
            <a:ext cx="5538655" cy="44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gcf1aef84ac_0_294"/>
          <p:cNvSpPr txBox="1"/>
          <p:nvPr/>
        </p:nvSpPr>
        <p:spPr>
          <a:xfrm>
            <a:off x="7907675" y="2284638"/>
            <a:ext cx="3959100" cy="24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But, by starting with a slightly worse fit in </a:t>
            </a:r>
            <a:r>
              <a:rPr b="1" i="0" lang="id-ID" sz="1800" u="none" cap="none" strike="noStrike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Training Data</a:t>
            </a: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0" lang="id-ID" sz="18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can provide better long term predictions.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f1aef84ac_0_308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cf1aef84ac_0_308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cf1aef84ac_0_308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1" name="Google Shape;461;gcf1aef84ac_0_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cf1aef84ac_0_308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gcf1aef84ac_0_308"/>
          <p:cNvSpPr txBox="1"/>
          <p:nvPr/>
        </p:nvSpPr>
        <p:spPr>
          <a:xfrm>
            <a:off x="3711950" y="58032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gcf1aef84ac_0_3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125" y="591325"/>
            <a:ext cx="9916150" cy="52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cf1aef84ac_0_320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cf1aef84ac_0_320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cf1aef84ac_0_320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gcf1aef84ac_0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cf1aef84ac_0_320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4" name="Google Shape;474;gcf1aef84ac_0_320"/>
          <p:cNvSpPr txBox="1"/>
          <p:nvPr/>
        </p:nvSpPr>
        <p:spPr>
          <a:xfrm>
            <a:off x="3330950" y="54984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gcf1aef84ac_0_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375" y="372850"/>
            <a:ext cx="9686726" cy="5095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cf1aef84ac_0_320"/>
          <p:cNvSpPr/>
          <p:nvPr/>
        </p:nvSpPr>
        <p:spPr>
          <a:xfrm>
            <a:off x="6450475" y="4257475"/>
            <a:ext cx="2155500" cy="587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cf1aef84ac_0_320"/>
          <p:cNvSpPr txBox="1"/>
          <p:nvPr/>
        </p:nvSpPr>
        <p:spPr>
          <a:xfrm>
            <a:off x="7990000" y="5831250"/>
            <a:ext cx="40308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part is to add a penalty here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78" name="Google Shape;478;gcf1aef84ac_0_320"/>
          <p:cNvCxnSpPr/>
          <p:nvPr/>
        </p:nvCxnSpPr>
        <p:spPr>
          <a:xfrm>
            <a:off x="8066225" y="4809550"/>
            <a:ext cx="811800" cy="95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9" name="Google Shape;479;gcf1aef84ac_0_320"/>
          <p:cNvSpPr txBox="1"/>
          <p:nvPr/>
        </p:nvSpPr>
        <p:spPr>
          <a:xfrm>
            <a:off x="3877875" y="6128200"/>
            <a:ext cx="40308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part determine how severe the penalty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0" name="Google Shape;480;gcf1aef84ac_0_320"/>
          <p:cNvCxnSpPr>
            <a:endCxn id="479" idx="0"/>
          </p:cNvCxnSpPr>
          <p:nvPr/>
        </p:nvCxnSpPr>
        <p:spPr>
          <a:xfrm flipH="1">
            <a:off x="5893275" y="4708300"/>
            <a:ext cx="851100" cy="141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1" name="Google Shape;481;gcf1aef84ac_0_320"/>
          <p:cNvCxnSpPr/>
          <p:nvPr/>
        </p:nvCxnSpPr>
        <p:spPr>
          <a:xfrm flipH="1">
            <a:off x="8228175" y="2679050"/>
            <a:ext cx="699600" cy="1623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f1aef84ac_0_338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cf1aef84ac_0_338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cf1aef84ac_0_338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9" name="Google Shape;489;gcf1aef84ac_0_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cf1aef84ac_0_338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gcf1aef84ac_0_338"/>
          <p:cNvSpPr txBox="1"/>
          <p:nvPr/>
        </p:nvSpPr>
        <p:spPr>
          <a:xfrm>
            <a:off x="3711950" y="58032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cf1aef84ac_0_338"/>
          <p:cNvSpPr txBox="1"/>
          <p:nvPr/>
        </p:nvSpPr>
        <p:spPr>
          <a:xfrm>
            <a:off x="264300" y="229775"/>
            <a:ext cx="6885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if we increase the value of lambda?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3" name="Google Shape;493;gcf1aef84ac_0_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137" y="1054762"/>
            <a:ext cx="9851977" cy="47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f1aef84ac_0_351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cf1aef84ac_0_351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cf1aef84ac_0_351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1" name="Google Shape;501;gcf1aef84ac_0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cf1aef84ac_0_351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gcf1aef84ac_0_351"/>
          <p:cNvSpPr txBox="1"/>
          <p:nvPr/>
        </p:nvSpPr>
        <p:spPr>
          <a:xfrm>
            <a:off x="3711950" y="58032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cf1aef84ac_0_351"/>
          <p:cNvSpPr txBox="1"/>
          <p:nvPr/>
        </p:nvSpPr>
        <p:spPr>
          <a:xfrm>
            <a:off x="264300" y="229775"/>
            <a:ext cx="6885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if we increase the value of lambda?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gcf1aef84ac_0_3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599" y="1071574"/>
            <a:ext cx="9819399" cy="48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f1aef84ac_0_364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cf1aef84ac_0_364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cf1aef84ac_0_364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gcf1aef84ac_0_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cf1aef84ac_0_364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gcf1aef84ac_0_364"/>
          <p:cNvSpPr txBox="1"/>
          <p:nvPr/>
        </p:nvSpPr>
        <p:spPr>
          <a:xfrm>
            <a:off x="3711950" y="58032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cf1aef84ac_0_364"/>
          <p:cNvSpPr txBox="1"/>
          <p:nvPr/>
        </p:nvSpPr>
        <p:spPr>
          <a:xfrm>
            <a:off x="264300" y="229775"/>
            <a:ext cx="6885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if we increase the value of lambda?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gcf1aef84ac_0_3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5218" y="1231686"/>
            <a:ext cx="9459565" cy="454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f1aef84ac_0_377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cf1aef84ac_0_377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cf1aef84ac_0_377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5" name="Google Shape;525;gcf1aef84ac_0_3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cf1aef84ac_0_377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gcf1aef84ac_0_377"/>
          <p:cNvSpPr txBox="1"/>
          <p:nvPr/>
        </p:nvSpPr>
        <p:spPr>
          <a:xfrm>
            <a:off x="3711950" y="58032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cf1aef84ac_0_377"/>
          <p:cNvSpPr txBox="1"/>
          <p:nvPr/>
        </p:nvSpPr>
        <p:spPr>
          <a:xfrm>
            <a:off x="264300" y="229775"/>
            <a:ext cx="6885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if we increase the value of lambda?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9" name="Google Shape;529;gcf1aef84ac_0_3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700" y="1134097"/>
            <a:ext cx="9434600" cy="4589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cf1aef84ac_0_390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cf1aef84ac_0_390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gcf1aef84ac_0_390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7" name="Google Shape;537;gcf1aef84ac_0_3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cf1aef84ac_0_390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gcf1aef84ac_0_390"/>
          <p:cNvSpPr txBox="1"/>
          <p:nvPr/>
        </p:nvSpPr>
        <p:spPr>
          <a:xfrm>
            <a:off x="3178550" y="55746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cf1aef84ac_0_390"/>
          <p:cNvSpPr txBox="1"/>
          <p:nvPr/>
        </p:nvSpPr>
        <p:spPr>
          <a:xfrm>
            <a:off x="264300" y="229775"/>
            <a:ext cx="6885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to choose lambda then?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gcf1aef84ac_0_3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565" y="1295438"/>
            <a:ext cx="9959272" cy="426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546" name="Google Shape;546;gcf1aef84ac_0_1083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121919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cf1aef84ac_0_108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cf1aef84ac_0_1083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cf1aef84ac_0_1083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gcf1aef84ac_0_1083"/>
          <p:cNvSpPr txBox="1"/>
          <p:nvPr/>
        </p:nvSpPr>
        <p:spPr>
          <a:xfrm>
            <a:off x="2830093" y="2551837"/>
            <a:ext cx="615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Lasso</a:t>
            </a:r>
            <a:endParaRPr b="1" sz="5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1" name="Google Shape;551;gcf1aef84ac_0_10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23" name="Google Shape;123;p17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Overview Regresi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ow Credit Scores Work" id="129" name="Google Shape;129;p1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130" name="Google Shape;130;p17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131" name="Google Shape;131;p17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212313" y="1463100"/>
            <a:ext cx="11000105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Tujuan utama dari analisis regresi adalah untuk memprediksi output yang merupakan nilai numerik, dari data input yang diberikan. Metode regresi: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Linier Sederhana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Linear Berganda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lasso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Elastic Net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Ridge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dll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f1aef84ac_0_413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cf1aef84ac_0_413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cf1aef84ac_0_413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9" name="Google Shape;559;gcf1aef84ac_0_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cf1aef84ac_0_413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gcf1aef84ac_0_413"/>
          <p:cNvSpPr txBox="1"/>
          <p:nvPr/>
        </p:nvSpPr>
        <p:spPr>
          <a:xfrm>
            <a:off x="3330950" y="54984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cf1aef84ac_0_413"/>
          <p:cNvSpPr/>
          <p:nvPr/>
        </p:nvSpPr>
        <p:spPr>
          <a:xfrm>
            <a:off x="6450475" y="4257475"/>
            <a:ext cx="2155500" cy="587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cf1aef84ac_0_413"/>
          <p:cNvSpPr txBox="1"/>
          <p:nvPr/>
        </p:nvSpPr>
        <p:spPr>
          <a:xfrm>
            <a:off x="7990000" y="5831250"/>
            <a:ext cx="40308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part is to add a penalty here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4" name="Google Shape;564;gcf1aef84ac_0_4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375" y="372850"/>
            <a:ext cx="9686726" cy="509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gcf1aef84ac_0_413"/>
          <p:cNvCxnSpPr/>
          <p:nvPr/>
        </p:nvCxnSpPr>
        <p:spPr>
          <a:xfrm>
            <a:off x="8066225" y="4809550"/>
            <a:ext cx="811800" cy="95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6" name="Google Shape;566;gcf1aef84ac_0_413"/>
          <p:cNvSpPr txBox="1"/>
          <p:nvPr/>
        </p:nvSpPr>
        <p:spPr>
          <a:xfrm>
            <a:off x="3877875" y="6128200"/>
            <a:ext cx="40308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part determine how severe the penalty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7" name="Google Shape;567;gcf1aef84ac_0_413"/>
          <p:cNvCxnSpPr>
            <a:endCxn id="566" idx="0"/>
          </p:cNvCxnSpPr>
          <p:nvPr/>
        </p:nvCxnSpPr>
        <p:spPr>
          <a:xfrm flipH="1">
            <a:off x="5893275" y="4708300"/>
            <a:ext cx="851100" cy="141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68" name="Google Shape;568;gcf1aef84ac_0_4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6863" y="4328975"/>
            <a:ext cx="2022150" cy="4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cf1aef84ac_0_413"/>
          <p:cNvSpPr/>
          <p:nvPr/>
        </p:nvSpPr>
        <p:spPr>
          <a:xfrm>
            <a:off x="5190850" y="411725"/>
            <a:ext cx="4940400" cy="176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f1aef84ac_0_432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gcf1aef84ac_0_432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cf1aef84ac_0_432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7" name="Google Shape;577;gcf1aef84ac_0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cf1aef84ac_0_432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gcf1aef84ac_0_432"/>
          <p:cNvSpPr txBox="1"/>
          <p:nvPr/>
        </p:nvSpPr>
        <p:spPr>
          <a:xfrm>
            <a:off x="3711950" y="59556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cf1aef84ac_0_432"/>
          <p:cNvSpPr txBox="1"/>
          <p:nvPr/>
        </p:nvSpPr>
        <p:spPr>
          <a:xfrm>
            <a:off x="264300" y="229775"/>
            <a:ext cx="10482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OK! Let’s try to choose our lambda value in Lasso Regression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1" name="Google Shape;581;gcf1aef84ac_0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0150" y="876300"/>
            <a:ext cx="9791700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cf1aef84ac_0_445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cf1aef84ac_0_445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cf1aef84ac_0_445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9" name="Google Shape;589;gcf1aef84ac_0_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cf1aef84ac_0_445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gcf1aef84ac_0_445"/>
          <p:cNvSpPr txBox="1"/>
          <p:nvPr/>
        </p:nvSpPr>
        <p:spPr>
          <a:xfrm>
            <a:off x="3711950" y="6031850"/>
            <a:ext cx="1763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cf1aef84ac_0_445"/>
          <p:cNvSpPr txBox="1"/>
          <p:nvPr/>
        </p:nvSpPr>
        <p:spPr>
          <a:xfrm>
            <a:off x="264300" y="229775"/>
            <a:ext cx="10482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OK! Let’s try to choose our lambda value in Lasso Regression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3" name="Google Shape;593;gcf1aef84ac_0_4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0500" y="820073"/>
            <a:ext cx="8741399" cy="5217854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cf1aef84ac_0_445"/>
          <p:cNvSpPr/>
          <p:nvPr/>
        </p:nvSpPr>
        <p:spPr>
          <a:xfrm>
            <a:off x="4547050" y="775600"/>
            <a:ext cx="1511700" cy="47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cf1aef84ac_0_459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cf1aef84ac_0_459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gcf1aef84ac_0_459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2" name="Google Shape;602;gcf1aef84ac_0_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cf1aef84ac_0_459"/>
          <p:cNvSpPr txBox="1"/>
          <p:nvPr/>
        </p:nvSpPr>
        <p:spPr>
          <a:xfrm>
            <a:off x="764625" y="2189325"/>
            <a:ext cx="104748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r>
              <a:rPr b="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only shrink slope until close to 0 (zero), 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 the </a:t>
            </a:r>
            <a:r>
              <a:rPr b="1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r>
              <a:rPr b="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can shrink it until 0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the advantage?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f1aef84ac_0_469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gcf1aef84ac_0_469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cf1aef84ac_0_469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gcf1aef84ac_0_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cf1aef84ac_0_469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gcf1aef84ac_0_469"/>
          <p:cNvSpPr/>
          <p:nvPr/>
        </p:nvSpPr>
        <p:spPr>
          <a:xfrm>
            <a:off x="5190850" y="411725"/>
            <a:ext cx="4940400" cy="176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cf1aef84ac_0_469"/>
          <p:cNvSpPr txBox="1"/>
          <p:nvPr/>
        </p:nvSpPr>
        <p:spPr>
          <a:xfrm>
            <a:off x="264300" y="229775"/>
            <a:ext cx="10482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Imagine we will predict size, with several variables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15" name="Google Shape;615;gcf1aef84ac_0_469"/>
          <p:cNvGrpSpPr/>
          <p:nvPr/>
        </p:nvGrpSpPr>
        <p:grpSpPr>
          <a:xfrm>
            <a:off x="636425" y="2677288"/>
            <a:ext cx="11087150" cy="1251737"/>
            <a:chOff x="552450" y="2043113"/>
            <a:chExt cx="11087150" cy="1251737"/>
          </a:xfrm>
        </p:grpSpPr>
        <p:pic>
          <p:nvPicPr>
            <p:cNvPr id="616" name="Google Shape;616;gcf1aef84ac_0_4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450" y="2043113"/>
              <a:ext cx="11087100" cy="109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gcf1aef84ac_0_469"/>
            <p:cNvSpPr/>
            <p:nvPr/>
          </p:nvSpPr>
          <p:spPr>
            <a:xfrm>
              <a:off x="1565900" y="2651050"/>
              <a:ext cx="10073700" cy="6438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8" name="Google Shape;618;gcf1aef84ac_0_469"/>
          <p:cNvSpPr txBox="1"/>
          <p:nvPr/>
        </p:nvSpPr>
        <p:spPr>
          <a:xfrm>
            <a:off x="3356200" y="1276200"/>
            <a:ext cx="5811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These variable is still make sense, right?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9" name="Google Shape;619;gcf1aef84ac_0_469"/>
          <p:cNvCxnSpPr/>
          <p:nvPr/>
        </p:nvCxnSpPr>
        <p:spPr>
          <a:xfrm flipH="1" rot="10800000">
            <a:off x="5218850" y="1895200"/>
            <a:ext cx="671700" cy="65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0" name="Google Shape;620;gcf1aef84ac_0_469"/>
          <p:cNvCxnSpPr/>
          <p:nvPr/>
        </p:nvCxnSpPr>
        <p:spPr>
          <a:xfrm rot="10800000">
            <a:off x="7010400" y="1867375"/>
            <a:ext cx="2449200" cy="75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1" name="Google Shape;621;gcf1aef84ac_0_469"/>
          <p:cNvSpPr txBox="1"/>
          <p:nvPr/>
        </p:nvSpPr>
        <p:spPr>
          <a:xfrm>
            <a:off x="5103450" y="5209075"/>
            <a:ext cx="3320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But, what about these?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2" name="Google Shape;622;gcf1aef84ac_0_469"/>
          <p:cNvCxnSpPr/>
          <p:nvPr/>
        </p:nvCxnSpPr>
        <p:spPr>
          <a:xfrm>
            <a:off x="5078875" y="3868700"/>
            <a:ext cx="1329600" cy="124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3" name="Google Shape;623;gcf1aef84ac_0_469"/>
          <p:cNvCxnSpPr/>
          <p:nvPr/>
        </p:nvCxnSpPr>
        <p:spPr>
          <a:xfrm flipH="1">
            <a:off x="6828425" y="3798725"/>
            <a:ext cx="2575200" cy="127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cf1aef84ac_0_490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gcf1aef84ac_0_490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cf1aef84ac_0_490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1" name="Google Shape;631;gcf1aef84ac_0_4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gcf1aef84ac_0_490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gcf1aef84ac_0_490"/>
          <p:cNvSpPr/>
          <p:nvPr/>
        </p:nvSpPr>
        <p:spPr>
          <a:xfrm>
            <a:off x="5190850" y="411725"/>
            <a:ext cx="4940400" cy="176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cf1aef84ac_0_490"/>
          <p:cNvSpPr txBox="1"/>
          <p:nvPr/>
        </p:nvSpPr>
        <p:spPr>
          <a:xfrm>
            <a:off x="264300" y="229775"/>
            <a:ext cx="10482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Imagine we will predict size, with several variables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gcf1aef84ac_0_490"/>
          <p:cNvSpPr txBox="1"/>
          <p:nvPr/>
        </p:nvSpPr>
        <p:spPr>
          <a:xfrm>
            <a:off x="3260175" y="3963250"/>
            <a:ext cx="5811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the lambda value goes up...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6" name="Google Shape;636;gcf1aef84ac_0_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082" y="1202180"/>
            <a:ext cx="9737336" cy="2670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Google Shape;637;gcf1aef84ac_0_490"/>
          <p:cNvCxnSpPr/>
          <p:nvPr/>
        </p:nvCxnSpPr>
        <p:spPr>
          <a:xfrm flipH="1">
            <a:off x="2573650" y="3686750"/>
            <a:ext cx="881700" cy="138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8" name="Google Shape;638;gcf1aef84ac_0_490"/>
          <p:cNvSpPr txBox="1"/>
          <p:nvPr/>
        </p:nvSpPr>
        <p:spPr>
          <a:xfrm>
            <a:off x="1229200" y="5222575"/>
            <a:ext cx="3765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parameter will shrink a little bit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9" name="Google Shape;639;gcf1aef84ac_0_490"/>
          <p:cNvSpPr txBox="1"/>
          <p:nvPr/>
        </p:nvSpPr>
        <p:spPr>
          <a:xfrm>
            <a:off x="8127625" y="5072450"/>
            <a:ext cx="3765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these two will shink a lot, close to 0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40" name="Google Shape;640;gcf1aef84ac_0_490"/>
          <p:cNvCxnSpPr/>
          <p:nvPr/>
        </p:nvCxnSpPr>
        <p:spPr>
          <a:xfrm>
            <a:off x="7178275" y="3490825"/>
            <a:ext cx="1707600" cy="148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1" name="Google Shape;641;gcf1aef84ac_0_490"/>
          <p:cNvCxnSpPr/>
          <p:nvPr/>
        </p:nvCxnSpPr>
        <p:spPr>
          <a:xfrm>
            <a:off x="9053725" y="3518800"/>
            <a:ext cx="294000" cy="1427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cf1aef84ac_0_509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cf1aef84ac_0_509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cf1aef84ac_0_509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9" name="Google Shape;649;gcf1aef84ac_0_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cf1aef84ac_0_509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gcf1aef84ac_0_509"/>
          <p:cNvSpPr/>
          <p:nvPr/>
        </p:nvSpPr>
        <p:spPr>
          <a:xfrm>
            <a:off x="5190850" y="411725"/>
            <a:ext cx="4940400" cy="176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cf1aef84ac_0_509"/>
          <p:cNvSpPr txBox="1"/>
          <p:nvPr/>
        </p:nvSpPr>
        <p:spPr>
          <a:xfrm>
            <a:off x="264300" y="229775"/>
            <a:ext cx="10482900" cy="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But, when we apply lasso regression...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gcf1aef84ac_0_509"/>
          <p:cNvSpPr txBox="1"/>
          <p:nvPr/>
        </p:nvSpPr>
        <p:spPr>
          <a:xfrm>
            <a:off x="3260175" y="3963250"/>
            <a:ext cx="5811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the lambda value goes up...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4" name="Google Shape;654;gcf1aef84ac_0_509"/>
          <p:cNvPicPr preferRelativeResize="0"/>
          <p:nvPr/>
        </p:nvPicPr>
        <p:blipFill rotWithShape="1">
          <a:blip r:embed="rId4">
            <a:alphaModFix/>
          </a:blip>
          <a:srcRect b="0" l="0" r="0" t="66334"/>
          <a:stretch/>
        </p:blipFill>
        <p:spPr>
          <a:xfrm>
            <a:off x="637075" y="2973578"/>
            <a:ext cx="9737350" cy="89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gcf1aef84ac_0_509"/>
          <p:cNvCxnSpPr/>
          <p:nvPr/>
        </p:nvCxnSpPr>
        <p:spPr>
          <a:xfrm flipH="1">
            <a:off x="2573650" y="3686750"/>
            <a:ext cx="881700" cy="138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6" name="Google Shape;656;gcf1aef84ac_0_509"/>
          <p:cNvSpPr txBox="1"/>
          <p:nvPr/>
        </p:nvSpPr>
        <p:spPr>
          <a:xfrm>
            <a:off x="1229200" y="5222575"/>
            <a:ext cx="3765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parameter will shrink a little bit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gcf1aef84ac_0_509"/>
          <p:cNvSpPr txBox="1"/>
          <p:nvPr/>
        </p:nvSpPr>
        <p:spPr>
          <a:xfrm>
            <a:off x="8127625" y="5072450"/>
            <a:ext cx="37656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but these two will shrink a lot, </a:t>
            </a:r>
            <a:r>
              <a:rPr b="1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until 0. </a:t>
            </a:r>
            <a:r>
              <a:rPr b="0" i="0" lang="id-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those variables go away. so we have a better predictor!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8" name="Google Shape;658;gcf1aef84ac_0_509"/>
          <p:cNvCxnSpPr/>
          <p:nvPr/>
        </p:nvCxnSpPr>
        <p:spPr>
          <a:xfrm>
            <a:off x="7178275" y="3490825"/>
            <a:ext cx="1707600" cy="148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9" name="Google Shape;659;gcf1aef84ac_0_509"/>
          <p:cNvCxnSpPr/>
          <p:nvPr/>
        </p:nvCxnSpPr>
        <p:spPr>
          <a:xfrm>
            <a:off x="9053725" y="3518800"/>
            <a:ext cx="294000" cy="1427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f1aef84ac_0_528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gcf1aef84ac_0_528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cf1aef84ac_0_528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7" name="Google Shape;667;gcf1aef84ac_0_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cf1aef84ac_0_528"/>
          <p:cNvSpPr txBox="1"/>
          <p:nvPr/>
        </p:nvSpPr>
        <p:spPr>
          <a:xfrm>
            <a:off x="666650" y="469800"/>
            <a:ext cx="10474800" cy="59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Both have an advantage,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-"/>
            </a:pPr>
            <a:r>
              <a:rPr b="1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r>
              <a:rPr b="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Better performance when reduce variance that contain </a:t>
            </a:r>
            <a:r>
              <a:rPr b="1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lot useless variables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Char char="-"/>
            </a:pPr>
            <a:r>
              <a:rPr b="1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r>
              <a:rPr b="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-&gt; Better when </a:t>
            </a:r>
            <a:r>
              <a:rPr b="1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 variables are useful</a:t>
            </a:r>
            <a:endParaRPr b="1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not use both?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(especially when we have tons of variables)</a:t>
            </a:r>
            <a:endParaRPr b="0" i="0" sz="3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gcf1aef84ac_0_5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2475" y="4988350"/>
            <a:ext cx="1055100" cy="1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674" name="Google Shape;674;gcf1aef84ac_0_1092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121919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cf1aef84ac_0_1092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cf1aef84ac_0_1092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gcf1aef84ac_0_1092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gcf1aef84ac_0_1092"/>
          <p:cNvSpPr txBox="1"/>
          <p:nvPr/>
        </p:nvSpPr>
        <p:spPr>
          <a:xfrm>
            <a:off x="2830093" y="2551837"/>
            <a:ext cx="6159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Elastic Net</a:t>
            </a:r>
            <a:endParaRPr b="1" sz="5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9" name="Google Shape;679;gcf1aef84ac_0_10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cf1aef84ac_0_549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gcf1aef84ac_0_549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cf1aef84ac_0_549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7" name="Google Shape;687;gcf1aef84ac_0_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cf1aef84ac_0_5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1013" y="1548525"/>
            <a:ext cx="6353175" cy="119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cf1aef84ac_0_549"/>
          <p:cNvSpPr txBox="1"/>
          <p:nvPr/>
        </p:nvSpPr>
        <p:spPr>
          <a:xfrm>
            <a:off x="250300" y="378300"/>
            <a:ext cx="7851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id-ID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Elastic Net Regression</a:t>
            </a:r>
            <a:endParaRPr b="0" i="0" sz="3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d-ID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2 lambda, for lasso and ridge</a:t>
            </a:r>
            <a:endParaRPr b="0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0" name="Google Shape;690;gcf1aef84ac_0_5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4225" y="3079425"/>
            <a:ext cx="44196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Input vs Output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ow Credit Scores Work" id="141" name="Google Shape;141;p1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142" name="Google Shape;142;p18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143" name="Google Shape;143;p18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4" name="Google Shape;144;p18"/>
          <p:cNvGraphicFramePr/>
          <p:nvPr/>
        </p:nvGraphicFramePr>
        <p:xfrm>
          <a:off x="1525008" y="9973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{7B9F86C6-7CDC-4171-871B-BB1D025F42D9}</a:tableStyleId>
              </a:tblPr>
              <a:tblGrid>
                <a:gridCol w="2709325"/>
                <a:gridCol w="2709325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Metode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Input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Output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Regresi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Kategorik,</a:t>
                      </a:r>
                      <a:r>
                        <a:rPr lang="id-ID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Numerik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Numerik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Klasifikasi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Kategorik, Numerik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2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Kategorik</a:t>
                      </a:r>
                      <a:endParaRPr sz="24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3425" y="3329100"/>
            <a:ext cx="6784201" cy="33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695" name="Google Shape;695;p42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2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42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2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2"/>
          <p:cNvSpPr txBox="1"/>
          <p:nvPr/>
        </p:nvSpPr>
        <p:spPr>
          <a:xfrm>
            <a:off x="2830093" y="2551837"/>
            <a:ext cx="615916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Evaluation Model</a:t>
            </a:r>
            <a:endParaRPr b="1" sz="5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0" name="Google Shape;70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3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3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3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Residual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8" name="Google Shape;70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3"/>
          <p:cNvSpPr/>
          <p:nvPr/>
        </p:nvSpPr>
        <p:spPr>
          <a:xfrm>
            <a:off x="468572" y="1761389"/>
            <a:ext cx="102722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908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0" name="Google Shape;710;p43"/>
          <p:cNvSpPr/>
          <p:nvPr/>
        </p:nvSpPr>
        <p:spPr>
          <a:xfrm>
            <a:off x="269704" y="1525994"/>
            <a:ext cx="10638607" cy="8408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24" l="0" r="0" t="-50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Introduction to residuals (article) | Khan Academy" id="711" name="Google Shape;71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5201" y="2529341"/>
            <a:ext cx="7015386" cy="394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4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44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Evaluasi Model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4"/>
          <p:cNvPicPr preferRelativeResize="0"/>
          <p:nvPr/>
        </p:nvPicPr>
        <p:blipFill rotWithShape="1">
          <a:blip r:embed="rId4">
            <a:alphaModFix/>
          </a:blip>
          <a:srcRect b="38298" l="17307" r="0" t="0"/>
          <a:stretch/>
        </p:blipFill>
        <p:spPr>
          <a:xfrm>
            <a:off x="1173325" y="1002425"/>
            <a:ext cx="6494425" cy="55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4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725" name="Google Shape;725;gcf1aef84ac_0_995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cf1aef84ac_0_99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cf1aef84ac_0_995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gcf1aef84ac_0_995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cf1aef84ac_0_995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0" name="Google Shape;730;gcf1aef84ac_0_9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cf1aef84ac_0_995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id-ID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to use them?</a:t>
            </a:r>
            <a:endParaRPr b="1" i="0" sz="3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gcf1aef84ac_0_995"/>
          <p:cNvSpPr txBox="1"/>
          <p:nvPr/>
        </p:nvSpPr>
        <p:spPr>
          <a:xfrm>
            <a:off x="1171800" y="5576200"/>
            <a:ext cx="94902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RMSE has the benefit of penalizing large errors more so can be more appropriate in some cases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3" name="Google Shape;733;gcf1aef84ac_0_9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550" y="1189719"/>
            <a:ext cx="10097625" cy="4033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738" name="Google Shape;738;p45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5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45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45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45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Evaluasi Model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3" name="Google Shape;74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5"/>
          <p:cNvSpPr/>
          <p:nvPr/>
        </p:nvSpPr>
        <p:spPr>
          <a:xfrm>
            <a:off x="468572" y="1761389"/>
            <a:ext cx="102722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04800" lvl="0" marL="908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45"/>
          <p:cNvSpPr txBox="1"/>
          <p:nvPr>
            <p:ph idx="4294967295" type="body"/>
          </p:nvPr>
        </p:nvSpPr>
        <p:spPr>
          <a:xfrm>
            <a:off x="1016581" y="867178"/>
            <a:ext cx="8229600" cy="5721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d-ID">
                <a:latin typeface="Montserrat"/>
                <a:ea typeface="Montserrat"/>
                <a:cs typeface="Montserrat"/>
                <a:sym typeface="Montserrat"/>
              </a:rPr>
              <a:t>R-Squared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id-ID">
                <a:latin typeface="Montserrat"/>
                <a:ea typeface="Montserrat"/>
                <a:cs typeface="Montserrat"/>
                <a:sym typeface="Montserrat"/>
              </a:rPr>
              <a:t>Adjusted R Square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6" name="Google Shape;74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6688" y="1906588"/>
            <a:ext cx="2303462" cy="1522412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5"/>
          <p:cNvSpPr txBox="1"/>
          <p:nvPr/>
        </p:nvSpPr>
        <p:spPr>
          <a:xfrm>
            <a:off x="5022159" y="1975684"/>
            <a:ext cx="6168571" cy="224676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6774" l="-2074" r="0" t="-243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748" name="Google Shape;748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8225" y="4537987"/>
            <a:ext cx="3203575" cy="19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753" name="Google Shape;753;gcf1aef84ac_0_793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cf1aef84ac_0_79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gcf1aef84ac_0_793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gcf1aef84ac_0_793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cf1aef84ac_0_793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8" name="Google Shape;758;gcf1aef84ac_0_7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cf1aef84ac_0_793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id-ID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Coefficient of Determination (R</a:t>
            </a:r>
            <a:r>
              <a:rPr b="1" baseline="30000" i="0" lang="id-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i="0" lang="id-ID" sz="3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i="0" sz="3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60" name="Google Shape;760;gcf1aef84ac_0_793"/>
          <p:cNvGrpSpPr/>
          <p:nvPr/>
        </p:nvGrpSpPr>
        <p:grpSpPr>
          <a:xfrm>
            <a:off x="1923101" y="1930484"/>
            <a:ext cx="2190387" cy="3408672"/>
            <a:chOff x="630865" y="0"/>
            <a:chExt cx="3148013" cy="4486275"/>
          </a:xfrm>
        </p:grpSpPr>
        <p:cxnSp>
          <p:nvCxnSpPr>
            <p:cNvPr id="761" name="Google Shape;761;gcf1aef84ac_0_793"/>
            <p:cNvCxnSpPr/>
            <p:nvPr/>
          </p:nvCxnSpPr>
          <p:spPr>
            <a:xfrm>
              <a:off x="953128" y="534987"/>
              <a:ext cx="0" cy="15240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2" name="Google Shape;762;gcf1aef84ac_0_793"/>
            <p:cNvCxnSpPr/>
            <p:nvPr/>
          </p:nvCxnSpPr>
          <p:spPr>
            <a:xfrm rot="10800000">
              <a:off x="938464" y="673392"/>
              <a:ext cx="2574900" cy="914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3" name="Google Shape;763;gcf1aef84ac_0_793"/>
            <p:cNvSpPr/>
            <p:nvPr/>
          </p:nvSpPr>
          <p:spPr>
            <a:xfrm flipH="1" rot="7282568">
              <a:off x="3086636" y="1373006"/>
              <a:ext cx="228751" cy="228751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cf1aef84ac_0_793"/>
            <p:cNvSpPr/>
            <p:nvPr/>
          </p:nvSpPr>
          <p:spPr>
            <a:xfrm flipH="1" rot="7282568">
              <a:off x="2477036" y="1144406"/>
              <a:ext cx="228751" cy="228751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cf1aef84ac_0_793"/>
            <p:cNvSpPr/>
            <p:nvPr/>
          </p:nvSpPr>
          <p:spPr>
            <a:xfrm flipH="1" rot="7282568">
              <a:off x="2019836" y="992006"/>
              <a:ext cx="228751" cy="228751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cf1aef84ac_0_793"/>
            <p:cNvSpPr/>
            <p:nvPr/>
          </p:nvSpPr>
          <p:spPr>
            <a:xfrm flipH="1" rot="7282568">
              <a:off x="1029236" y="611006"/>
              <a:ext cx="228751" cy="228751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cf1aef84ac_0_793"/>
            <p:cNvSpPr/>
            <p:nvPr/>
          </p:nvSpPr>
          <p:spPr>
            <a:xfrm flipH="1" rot="7282568">
              <a:off x="1410236" y="763406"/>
              <a:ext cx="228751" cy="228751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cf1aef84ac_0_793"/>
            <p:cNvSpPr/>
            <p:nvPr/>
          </p:nvSpPr>
          <p:spPr>
            <a:xfrm flipH="1" rot="7282568">
              <a:off x="1791236" y="915806"/>
              <a:ext cx="228751" cy="228751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cf1aef84ac_0_793"/>
            <p:cNvSpPr txBox="1"/>
            <p:nvPr/>
          </p:nvSpPr>
          <p:spPr>
            <a:xfrm flipH="1" rot="1885169">
              <a:off x="1824702" y="949340"/>
              <a:ext cx="161711" cy="161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cf1aef84ac_0_793"/>
            <p:cNvSpPr txBox="1"/>
            <p:nvPr/>
          </p:nvSpPr>
          <p:spPr>
            <a:xfrm>
              <a:off x="776915" y="0"/>
              <a:ext cx="387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1" name="Google Shape;771;gcf1aef84ac_0_793"/>
            <p:cNvCxnSpPr/>
            <p:nvPr/>
          </p:nvCxnSpPr>
          <p:spPr>
            <a:xfrm>
              <a:off x="953128" y="2058987"/>
              <a:ext cx="22860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2" name="Google Shape;772;gcf1aef84ac_0_793"/>
            <p:cNvSpPr/>
            <p:nvPr/>
          </p:nvSpPr>
          <p:spPr>
            <a:xfrm flipH="1" rot="7282568">
              <a:off x="2705636" y="1220606"/>
              <a:ext cx="228751" cy="228751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00206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cf1aef84ac_0_793"/>
            <p:cNvSpPr txBox="1"/>
            <p:nvPr/>
          </p:nvSpPr>
          <p:spPr>
            <a:xfrm>
              <a:off x="3215315" y="1828800"/>
              <a:ext cx="387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4" name="Google Shape;774;gcf1aef84ac_0_793"/>
            <p:cNvCxnSpPr/>
            <p:nvPr/>
          </p:nvCxnSpPr>
          <p:spPr>
            <a:xfrm>
              <a:off x="959477" y="2749257"/>
              <a:ext cx="0" cy="1447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5" name="Google Shape;775;gcf1aef84ac_0_793"/>
            <p:cNvCxnSpPr/>
            <p:nvPr/>
          </p:nvCxnSpPr>
          <p:spPr>
            <a:xfrm flipH="1" rot="10800000">
              <a:off x="1111878" y="3040187"/>
              <a:ext cx="2667000" cy="720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6" name="Google Shape;776;gcf1aef84ac_0_793"/>
            <p:cNvSpPr txBox="1"/>
            <p:nvPr/>
          </p:nvSpPr>
          <p:spPr>
            <a:xfrm>
              <a:off x="630865" y="2505075"/>
              <a:ext cx="387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77" name="Google Shape;777;gcf1aef84ac_0_793"/>
            <p:cNvCxnSpPr/>
            <p:nvPr/>
          </p:nvCxnSpPr>
          <p:spPr>
            <a:xfrm>
              <a:off x="959478" y="4183062"/>
              <a:ext cx="22860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78" name="Google Shape;778;gcf1aef84ac_0_793"/>
            <p:cNvSpPr/>
            <p:nvPr/>
          </p:nvSpPr>
          <p:spPr>
            <a:xfrm rot="-7282568">
              <a:off x="1264219" y="3573281"/>
              <a:ext cx="228751" cy="22875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cf1aef84ac_0_793"/>
            <p:cNvSpPr txBox="1"/>
            <p:nvPr/>
          </p:nvSpPr>
          <p:spPr>
            <a:xfrm>
              <a:off x="3221665" y="4029075"/>
              <a:ext cx="387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cf1aef84ac_0_793"/>
            <p:cNvSpPr/>
            <p:nvPr/>
          </p:nvSpPr>
          <p:spPr>
            <a:xfrm rot="-7282568">
              <a:off x="1569019" y="3497081"/>
              <a:ext cx="228751" cy="22875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cf1aef84ac_0_793"/>
            <p:cNvSpPr/>
            <p:nvPr/>
          </p:nvSpPr>
          <p:spPr>
            <a:xfrm rot="-7282568">
              <a:off x="1873819" y="3420881"/>
              <a:ext cx="228751" cy="22875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cf1aef84ac_0_793"/>
            <p:cNvSpPr/>
            <p:nvPr/>
          </p:nvSpPr>
          <p:spPr>
            <a:xfrm rot="-7282568">
              <a:off x="2178619" y="3344681"/>
              <a:ext cx="228751" cy="22875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cf1aef84ac_0_793"/>
            <p:cNvSpPr/>
            <p:nvPr/>
          </p:nvSpPr>
          <p:spPr>
            <a:xfrm rot="-7282568">
              <a:off x="2635819" y="3192281"/>
              <a:ext cx="228751" cy="22875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cf1aef84ac_0_793"/>
            <p:cNvSpPr/>
            <p:nvPr/>
          </p:nvSpPr>
          <p:spPr>
            <a:xfrm rot="-7282568">
              <a:off x="2940619" y="3116081"/>
              <a:ext cx="228751" cy="22875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cf1aef84ac_0_793"/>
            <p:cNvSpPr/>
            <p:nvPr/>
          </p:nvSpPr>
          <p:spPr>
            <a:xfrm rot="-7282568">
              <a:off x="3474019" y="2963681"/>
              <a:ext cx="228751" cy="22875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gcf1aef84ac_0_793"/>
          <p:cNvGrpSpPr/>
          <p:nvPr/>
        </p:nvGrpSpPr>
        <p:grpSpPr>
          <a:xfrm>
            <a:off x="4999211" y="1858153"/>
            <a:ext cx="2286580" cy="3419538"/>
            <a:chOff x="655638" y="1743075"/>
            <a:chExt cx="3008262" cy="4498800"/>
          </a:xfrm>
        </p:grpSpPr>
        <p:cxnSp>
          <p:nvCxnSpPr>
            <p:cNvPr id="787" name="Google Shape;787;gcf1aef84ac_0_793"/>
            <p:cNvCxnSpPr/>
            <p:nvPr/>
          </p:nvCxnSpPr>
          <p:spPr>
            <a:xfrm>
              <a:off x="990599" y="2376189"/>
              <a:ext cx="0" cy="1447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8" name="Google Shape;788;gcf1aef84ac_0_793"/>
            <p:cNvCxnSpPr/>
            <p:nvPr/>
          </p:nvCxnSpPr>
          <p:spPr>
            <a:xfrm rot="10800000">
              <a:off x="1000150" y="2506788"/>
              <a:ext cx="2574900" cy="8730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89" name="Google Shape;789;gcf1aef84ac_0_793"/>
            <p:cNvSpPr/>
            <p:nvPr/>
          </p:nvSpPr>
          <p:spPr>
            <a:xfrm rot="-7282568">
              <a:off x="3276541" y="3428819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cf1aef84ac_0_793"/>
            <p:cNvSpPr/>
            <p:nvPr/>
          </p:nvSpPr>
          <p:spPr>
            <a:xfrm rot="-7282568">
              <a:off x="3041591" y="31160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cf1aef84ac_0_793"/>
            <p:cNvSpPr/>
            <p:nvPr/>
          </p:nvSpPr>
          <p:spPr>
            <a:xfrm rot="-7282568">
              <a:off x="1212791" y="21254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cf1aef84ac_0_793"/>
            <p:cNvSpPr/>
            <p:nvPr/>
          </p:nvSpPr>
          <p:spPr>
            <a:xfrm rot="-7282568">
              <a:off x="1569979" y="25064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cf1aef84ac_0_793"/>
            <p:cNvSpPr/>
            <p:nvPr/>
          </p:nvSpPr>
          <p:spPr>
            <a:xfrm rot="-7282568">
              <a:off x="2736791" y="33446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cf1aef84ac_0_793"/>
            <p:cNvSpPr/>
            <p:nvPr/>
          </p:nvSpPr>
          <p:spPr>
            <a:xfrm rot="-7282568">
              <a:off x="1060391" y="28112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cf1aef84ac_0_793"/>
            <p:cNvSpPr/>
            <p:nvPr/>
          </p:nvSpPr>
          <p:spPr>
            <a:xfrm rot="-7282568">
              <a:off x="2331979" y="32684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cf1aef84ac_0_793"/>
            <p:cNvSpPr/>
            <p:nvPr/>
          </p:nvSpPr>
          <p:spPr>
            <a:xfrm rot="-7282568">
              <a:off x="1752541" y="2285819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cf1aef84ac_0_793"/>
            <p:cNvSpPr/>
            <p:nvPr/>
          </p:nvSpPr>
          <p:spPr>
            <a:xfrm rot="-7282568">
              <a:off x="2590741" y="2590619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cf1aef84ac_0_793"/>
            <p:cNvSpPr/>
            <p:nvPr/>
          </p:nvSpPr>
          <p:spPr>
            <a:xfrm rot="-7282568">
              <a:off x="3047941" y="2743019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cf1aef84ac_0_793"/>
            <p:cNvSpPr/>
            <p:nvPr/>
          </p:nvSpPr>
          <p:spPr>
            <a:xfrm rot="-7282568">
              <a:off x="1417579" y="29636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cf1aef84ac_0_793"/>
            <p:cNvSpPr/>
            <p:nvPr/>
          </p:nvSpPr>
          <p:spPr>
            <a:xfrm rot="-7282568">
              <a:off x="2209741" y="2590619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cf1aef84ac_0_793"/>
            <p:cNvSpPr txBox="1"/>
            <p:nvPr/>
          </p:nvSpPr>
          <p:spPr>
            <a:xfrm rot="-1885169">
              <a:off x="2243312" y="2624165"/>
              <a:ext cx="161711" cy="161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cf1aef84ac_0_793"/>
            <p:cNvSpPr/>
            <p:nvPr/>
          </p:nvSpPr>
          <p:spPr>
            <a:xfrm rot="-7282568">
              <a:off x="1752541" y="2895419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cf1aef84ac_0_793"/>
            <p:cNvSpPr/>
            <p:nvPr/>
          </p:nvSpPr>
          <p:spPr>
            <a:xfrm rot="-7282568">
              <a:off x="2179579" y="29636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cf1aef84ac_0_793"/>
            <p:cNvSpPr txBox="1"/>
            <p:nvPr/>
          </p:nvSpPr>
          <p:spPr>
            <a:xfrm>
              <a:off x="808038" y="1743075"/>
              <a:ext cx="387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5" name="Google Shape;805;gcf1aef84ac_0_793"/>
            <p:cNvCxnSpPr/>
            <p:nvPr/>
          </p:nvCxnSpPr>
          <p:spPr>
            <a:xfrm>
              <a:off x="990600" y="3810000"/>
              <a:ext cx="23622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6" name="Google Shape;806;gcf1aef84ac_0_793"/>
            <p:cNvSpPr txBox="1"/>
            <p:nvPr/>
          </p:nvSpPr>
          <p:spPr>
            <a:xfrm>
              <a:off x="3276600" y="3657600"/>
              <a:ext cx="387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07" name="Google Shape;807;gcf1aef84ac_0_793"/>
            <p:cNvCxnSpPr/>
            <p:nvPr/>
          </p:nvCxnSpPr>
          <p:spPr>
            <a:xfrm>
              <a:off x="984251" y="4654251"/>
              <a:ext cx="0" cy="14478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8" name="Google Shape;808;gcf1aef84ac_0_793"/>
            <p:cNvCxnSpPr/>
            <p:nvPr/>
          </p:nvCxnSpPr>
          <p:spPr>
            <a:xfrm flipH="1" rot="10800000">
              <a:off x="1000125" y="4792788"/>
              <a:ext cx="2574900" cy="8730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09" name="Google Shape;809;gcf1aef84ac_0_793"/>
            <p:cNvSpPr/>
            <p:nvPr/>
          </p:nvSpPr>
          <p:spPr>
            <a:xfrm rot="-7282568">
              <a:off x="1212791" y="57068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cf1aef84ac_0_793"/>
            <p:cNvSpPr/>
            <p:nvPr/>
          </p:nvSpPr>
          <p:spPr>
            <a:xfrm rot="-7282568">
              <a:off x="1212791" y="54020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cf1aef84ac_0_793"/>
            <p:cNvSpPr/>
            <p:nvPr/>
          </p:nvSpPr>
          <p:spPr>
            <a:xfrm rot="-7282568">
              <a:off x="2965391" y="44114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cf1aef84ac_0_793"/>
            <p:cNvSpPr/>
            <p:nvPr/>
          </p:nvSpPr>
          <p:spPr>
            <a:xfrm rot="-7282568">
              <a:off x="3117791" y="47924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cf1aef84ac_0_793"/>
            <p:cNvSpPr/>
            <p:nvPr/>
          </p:nvSpPr>
          <p:spPr>
            <a:xfrm rot="-7282568">
              <a:off x="1669991" y="56306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cf1aef84ac_0_793"/>
            <p:cNvSpPr/>
            <p:nvPr/>
          </p:nvSpPr>
          <p:spPr>
            <a:xfrm rot="-7282568">
              <a:off x="2965391" y="50210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cf1aef84ac_0_793"/>
            <p:cNvSpPr/>
            <p:nvPr/>
          </p:nvSpPr>
          <p:spPr>
            <a:xfrm rot="-7282568">
              <a:off x="2508191" y="56306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cf1aef84ac_0_793"/>
            <p:cNvSpPr/>
            <p:nvPr/>
          </p:nvSpPr>
          <p:spPr>
            <a:xfrm rot="-7282568">
              <a:off x="2584391" y="44114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cf1aef84ac_0_793"/>
            <p:cNvSpPr/>
            <p:nvPr/>
          </p:nvSpPr>
          <p:spPr>
            <a:xfrm rot="-7282568">
              <a:off x="2050991" y="45638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cf1aef84ac_0_793"/>
            <p:cNvSpPr/>
            <p:nvPr/>
          </p:nvSpPr>
          <p:spPr>
            <a:xfrm rot="-7282568">
              <a:off x="1136591" y="50210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cf1aef84ac_0_793"/>
            <p:cNvSpPr/>
            <p:nvPr/>
          </p:nvSpPr>
          <p:spPr>
            <a:xfrm rot="-7282568">
              <a:off x="1365191" y="46400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cf1aef84ac_0_793"/>
            <p:cNvSpPr/>
            <p:nvPr/>
          </p:nvSpPr>
          <p:spPr>
            <a:xfrm rot="-7282568">
              <a:off x="1746191" y="5208407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cf1aef84ac_0_793"/>
            <p:cNvSpPr txBox="1"/>
            <p:nvPr/>
          </p:nvSpPr>
          <p:spPr>
            <a:xfrm rot="-1885169">
              <a:off x="1779762" y="5241941"/>
              <a:ext cx="161711" cy="161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cf1aef84ac_0_793"/>
            <p:cNvSpPr/>
            <p:nvPr/>
          </p:nvSpPr>
          <p:spPr>
            <a:xfrm rot="-7282568">
              <a:off x="2584391" y="51734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cf1aef84ac_0_793"/>
            <p:cNvSpPr/>
            <p:nvPr/>
          </p:nvSpPr>
          <p:spPr>
            <a:xfrm rot="-7282568">
              <a:off x="2203391" y="53258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cf1aef84ac_0_793"/>
            <p:cNvSpPr/>
            <p:nvPr/>
          </p:nvSpPr>
          <p:spPr>
            <a:xfrm rot="-7282568">
              <a:off x="2050991" y="57830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cf1aef84ac_0_793"/>
            <p:cNvSpPr txBox="1"/>
            <p:nvPr/>
          </p:nvSpPr>
          <p:spPr>
            <a:xfrm>
              <a:off x="655638" y="4333875"/>
              <a:ext cx="387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26" name="Google Shape;826;gcf1aef84ac_0_793"/>
            <p:cNvCxnSpPr/>
            <p:nvPr/>
          </p:nvCxnSpPr>
          <p:spPr>
            <a:xfrm>
              <a:off x="984250" y="6088063"/>
              <a:ext cx="22860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27" name="Google Shape;827;gcf1aef84ac_0_793"/>
            <p:cNvSpPr/>
            <p:nvPr/>
          </p:nvSpPr>
          <p:spPr>
            <a:xfrm rot="-7282568">
              <a:off x="3346391" y="52496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cf1aef84ac_0_793"/>
            <p:cNvSpPr txBox="1"/>
            <p:nvPr/>
          </p:nvSpPr>
          <p:spPr>
            <a:xfrm>
              <a:off x="3246438" y="5934075"/>
              <a:ext cx="387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cf1aef84ac_0_793"/>
            <p:cNvSpPr/>
            <p:nvPr/>
          </p:nvSpPr>
          <p:spPr>
            <a:xfrm rot="-7282568">
              <a:off x="2508191" y="48686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cf1aef84ac_0_793"/>
            <p:cNvSpPr/>
            <p:nvPr/>
          </p:nvSpPr>
          <p:spPr>
            <a:xfrm rot="-7282568">
              <a:off x="2355791" y="45638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cf1aef84ac_0_793"/>
            <p:cNvSpPr/>
            <p:nvPr/>
          </p:nvSpPr>
          <p:spPr>
            <a:xfrm rot="-7282568">
              <a:off x="1822391" y="48686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cf1aef84ac_0_793"/>
            <p:cNvSpPr/>
            <p:nvPr/>
          </p:nvSpPr>
          <p:spPr>
            <a:xfrm rot="-7282568">
              <a:off x="2636779" y="2887482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cf1aef84ac_0_793"/>
            <p:cNvSpPr/>
            <p:nvPr/>
          </p:nvSpPr>
          <p:spPr>
            <a:xfrm rot="-7282568">
              <a:off x="1904941" y="2590619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cf1aef84ac_0_793"/>
            <p:cNvSpPr/>
            <p:nvPr/>
          </p:nvSpPr>
          <p:spPr>
            <a:xfrm rot="-7282568">
              <a:off x="1904941" y="3124019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cf1aef84ac_0_793"/>
            <p:cNvSpPr/>
            <p:nvPr/>
          </p:nvSpPr>
          <p:spPr>
            <a:xfrm rot="-7282568">
              <a:off x="3047941" y="5410019"/>
              <a:ext cx="228751" cy="2287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6" name="Google Shape;836;gcf1aef84ac_0_793"/>
          <p:cNvGrpSpPr/>
          <p:nvPr/>
        </p:nvGrpSpPr>
        <p:grpSpPr>
          <a:xfrm>
            <a:off x="8184939" y="1856849"/>
            <a:ext cx="2036131" cy="1716611"/>
            <a:chOff x="633413" y="2554288"/>
            <a:chExt cx="2801887" cy="2362200"/>
          </a:xfrm>
        </p:grpSpPr>
        <p:cxnSp>
          <p:nvCxnSpPr>
            <p:cNvPr id="837" name="Google Shape;837;gcf1aef84ac_0_793"/>
            <p:cNvCxnSpPr/>
            <p:nvPr/>
          </p:nvCxnSpPr>
          <p:spPr>
            <a:xfrm>
              <a:off x="890588" y="2951506"/>
              <a:ext cx="0" cy="16002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38" name="Google Shape;838;gcf1aef84ac_0_793"/>
            <p:cNvSpPr/>
            <p:nvPr/>
          </p:nvSpPr>
          <p:spPr>
            <a:xfrm rot="-7282568">
              <a:off x="1142941" y="36986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cf1aef84ac_0_793"/>
            <p:cNvSpPr/>
            <p:nvPr/>
          </p:nvSpPr>
          <p:spPr>
            <a:xfrm rot="-7282568">
              <a:off x="2971741" y="33176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cf1aef84ac_0_793"/>
            <p:cNvSpPr/>
            <p:nvPr/>
          </p:nvSpPr>
          <p:spPr>
            <a:xfrm rot="-7282568">
              <a:off x="2666941" y="34700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cf1aef84ac_0_793"/>
            <p:cNvSpPr/>
            <p:nvPr/>
          </p:nvSpPr>
          <p:spPr>
            <a:xfrm rot="-7282568">
              <a:off x="2285941" y="37748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cf1aef84ac_0_793"/>
            <p:cNvSpPr/>
            <p:nvPr/>
          </p:nvSpPr>
          <p:spPr>
            <a:xfrm rot="-7282568">
              <a:off x="2362141" y="31652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cf1aef84ac_0_793"/>
            <p:cNvSpPr/>
            <p:nvPr/>
          </p:nvSpPr>
          <p:spPr>
            <a:xfrm rot="-7282568">
              <a:off x="1904941" y="31652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cf1aef84ac_0_793"/>
            <p:cNvSpPr/>
            <p:nvPr/>
          </p:nvSpPr>
          <p:spPr>
            <a:xfrm rot="-7282568">
              <a:off x="1066741" y="32414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cf1aef84ac_0_793"/>
            <p:cNvSpPr/>
            <p:nvPr/>
          </p:nvSpPr>
          <p:spPr>
            <a:xfrm rot="-7282568">
              <a:off x="1371541" y="33938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cf1aef84ac_0_793"/>
            <p:cNvSpPr/>
            <p:nvPr/>
          </p:nvSpPr>
          <p:spPr>
            <a:xfrm rot="-7282568">
              <a:off x="1676341" y="3581219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cf1aef84ac_0_793"/>
            <p:cNvSpPr txBox="1"/>
            <p:nvPr/>
          </p:nvSpPr>
          <p:spPr>
            <a:xfrm rot="-1885169">
              <a:off x="1709912" y="3614766"/>
              <a:ext cx="161711" cy="161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cf1aef84ac_0_793"/>
            <p:cNvSpPr/>
            <p:nvPr/>
          </p:nvSpPr>
          <p:spPr>
            <a:xfrm rot="-7282568">
              <a:off x="2057341" y="35462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cf1aef84ac_0_793"/>
            <p:cNvSpPr/>
            <p:nvPr/>
          </p:nvSpPr>
          <p:spPr>
            <a:xfrm rot="-7282568">
              <a:off x="1828741" y="38510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cf1aef84ac_0_793"/>
            <p:cNvSpPr txBox="1"/>
            <p:nvPr/>
          </p:nvSpPr>
          <p:spPr>
            <a:xfrm>
              <a:off x="633413" y="2554288"/>
              <a:ext cx="387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1" name="Google Shape;851;gcf1aef84ac_0_793"/>
            <p:cNvCxnSpPr/>
            <p:nvPr/>
          </p:nvCxnSpPr>
          <p:spPr>
            <a:xfrm>
              <a:off x="914400" y="4537075"/>
              <a:ext cx="22860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2" name="Google Shape;852;gcf1aef84ac_0_793"/>
            <p:cNvSpPr/>
            <p:nvPr/>
          </p:nvSpPr>
          <p:spPr>
            <a:xfrm rot="-7282568">
              <a:off x="2795529" y="3698694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cf1aef84ac_0_793"/>
            <p:cNvSpPr txBox="1"/>
            <p:nvPr/>
          </p:nvSpPr>
          <p:spPr>
            <a:xfrm>
              <a:off x="3048000" y="4459288"/>
              <a:ext cx="387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4" name="Google Shape;854;gcf1aef84ac_0_793"/>
            <p:cNvCxnSpPr/>
            <p:nvPr/>
          </p:nvCxnSpPr>
          <p:spPr>
            <a:xfrm>
              <a:off x="908261" y="3637306"/>
              <a:ext cx="2286000" cy="0"/>
            </a:xfrm>
            <a:prstGeom prst="straightConnector1">
              <a:avLst/>
            </a:prstGeom>
            <a:solidFill>
              <a:srgbClr val="FFC000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55" name="Google Shape;855;gcf1aef84ac_0_793"/>
          <p:cNvGrpSpPr/>
          <p:nvPr/>
        </p:nvGrpSpPr>
        <p:grpSpPr>
          <a:xfrm>
            <a:off x="8232767" y="3663770"/>
            <a:ext cx="2036131" cy="1716611"/>
            <a:chOff x="633413" y="2554288"/>
            <a:chExt cx="2801887" cy="2362200"/>
          </a:xfrm>
        </p:grpSpPr>
        <p:cxnSp>
          <p:nvCxnSpPr>
            <p:cNvPr id="856" name="Google Shape;856;gcf1aef84ac_0_793"/>
            <p:cNvCxnSpPr/>
            <p:nvPr/>
          </p:nvCxnSpPr>
          <p:spPr>
            <a:xfrm>
              <a:off x="890588" y="2951506"/>
              <a:ext cx="0" cy="160020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57" name="Google Shape;857;gcf1aef84ac_0_793"/>
            <p:cNvSpPr/>
            <p:nvPr/>
          </p:nvSpPr>
          <p:spPr>
            <a:xfrm rot="-7282568">
              <a:off x="1142941" y="3932783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cf1aef84ac_0_793"/>
            <p:cNvSpPr/>
            <p:nvPr/>
          </p:nvSpPr>
          <p:spPr>
            <a:xfrm rot="-7282568">
              <a:off x="2710734" y="3986475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cf1aef84ac_0_793"/>
            <p:cNvSpPr/>
            <p:nvPr/>
          </p:nvSpPr>
          <p:spPr>
            <a:xfrm rot="-7282568">
              <a:off x="2285941" y="4008983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cf1aef84ac_0_793"/>
            <p:cNvSpPr/>
            <p:nvPr/>
          </p:nvSpPr>
          <p:spPr>
            <a:xfrm rot="-7282568">
              <a:off x="2430459" y="3720355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cf1aef84ac_0_793"/>
            <p:cNvSpPr/>
            <p:nvPr/>
          </p:nvSpPr>
          <p:spPr>
            <a:xfrm rot="-7282568">
              <a:off x="1037324" y="3621946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cf1aef84ac_0_793"/>
            <p:cNvSpPr/>
            <p:nvPr/>
          </p:nvSpPr>
          <p:spPr>
            <a:xfrm rot="-7282568">
              <a:off x="1371541" y="3627983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cf1aef84ac_0_793"/>
            <p:cNvSpPr/>
            <p:nvPr/>
          </p:nvSpPr>
          <p:spPr>
            <a:xfrm rot="-7282568">
              <a:off x="1824044" y="3632677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cf1aef84ac_0_793"/>
            <p:cNvSpPr txBox="1"/>
            <p:nvPr/>
          </p:nvSpPr>
          <p:spPr>
            <a:xfrm rot="-1885169">
              <a:off x="1857612" y="3666216"/>
              <a:ext cx="161711" cy="161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cf1aef84ac_0_793"/>
            <p:cNvSpPr/>
            <p:nvPr/>
          </p:nvSpPr>
          <p:spPr>
            <a:xfrm rot="-7282568">
              <a:off x="2057341" y="3780383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cf1aef84ac_0_793"/>
            <p:cNvSpPr/>
            <p:nvPr/>
          </p:nvSpPr>
          <p:spPr>
            <a:xfrm rot="-7282568">
              <a:off x="1697891" y="3954316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cf1aef84ac_0_793"/>
            <p:cNvSpPr txBox="1"/>
            <p:nvPr/>
          </p:nvSpPr>
          <p:spPr>
            <a:xfrm>
              <a:off x="633413" y="2554288"/>
              <a:ext cx="387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68" name="Google Shape;868;gcf1aef84ac_0_793"/>
            <p:cNvCxnSpPr/>
            <p:nvPr/>
          </p:nvCxnSpPr>
          <p:spPr>
            <a:xfrm>
              <a:off x="870506" y="4537075"/>
              <a:ext cx="22860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69" name="Google Shape;869;gcf1aef84ac_0_793"/>
            <p:cNvSpPr/>
            <p:nvPr/>
          </p:nvSpPr>
          <p:spPr>
            <a:xfrm rot="-7282568">
              <a:off x="1419827" y="4137243"/>
              <a:ext cx="228751" cy="22875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cf1aef84ac_0_793"/>
            <p:cNvSpPr txBox="1"/>
            <p:nvPr/>
          </p:nvSpPr>
          <p:spPr>
            <a:xfrm>
              <a:off x="3048000" y="4459288"/>
              <a:ext cx="387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id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71" name="Google Shape;871;gcf1aef84ac_0_793"/>
            <p:cNvCxnSpPr/>
            <p:nvPr/>
          </p:nvCxnSpPr>
          <p:spPr>
            <a:xfrm>
              <a:off x="896041" y="3142799"/>
              <a:ext cx="2349900" cy="1053000"/>
            </a:xfrm>
            <a:prstGeom prst="straightConnector1">
              <a:avLst/>
            </a:prstGeom>
            <a:solidFill>
              <a:srgbClr val="FFC000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72" name="Google Shape;872;gcf1aef84ac_0_793"/>
          <p:cNvSpPr txBox="1"/>
          <p:nvPr/>
        </p:nvSpPr>
        <p:spPr>
          <a:xfrm>
            <a:off x="2462519" y="1707251"/>
            <a:ext cx="902400" cy="338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cf1aef84ac_0_793"/>
          <p:cNvSpPr txBox="1"/>
          <p:nvPr/>
        </p:nvSpPr>
        <p:spPr>
          <a:xfrm>
            <a:off x="5635441" y="1667989"/>
            <a:ext cx="1152000" cy="338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8958" l="-2619" r="0" t="-3449"/>
            </a:stretch>
          </a:blip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cf1aef84ac_0_793"/>
          <p:cNvSpPr txBox="1"/>
          <p:nvPr/>
        </p:nvSpPr>
        <p:spPr>
          <a:xfrm>
            <a:off x="8852286" y="1647251"/>
            <a:ext cx="902400" cy="3387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cf1aef84ac_0_793"/>
          <p:cNvSpPr txBox="1"/>
          <p:nvPr/>
        </p:nvSpPr>
        <p:spPr>
          <a:xfrm>
            <a:off x="8822606" y="3555382"/>
            <a:ext cx="902400" cy="3387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880" name="Google Shape;880;p46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46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6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6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6"/>
          <p:cNvSpPr txBox="1"/>
          <p:nvPr/>
        </p:nvSpPr>
        <p:spPr>
          <a:xfrm>
            <a:off x="2830093" y="2551837"/>
            <a:ext cx="61591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5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5" name="Google Shape;88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50" name="Google Shape;150;gcf1aef84ac_0_96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cf1aef84ac_0_9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1">
              <a:alpha val="886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cf1aef84ac_0_96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863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cf1aef84ac_0_96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cf1aef84ac_0_96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gcf1aef84ac_0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cf1aef84ac_0_96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i="0" lang="id-ID" sz="7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 b="1" i="0" sz="7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i="0" lang="id-ID" sz="4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endParaRPr b="1" i="0" sz="4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0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Estimate Y(Output) at value of X(Input)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i="0" lang="id-ID" sz="4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Causal Inference</a:t>
            </a:r>
            <a:endParaRPr b="1" i="0" sz="4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0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variables X that have strong relationship with Y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61" name="Google Shape;161;p19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2830093" y="2551837"/>
            <a:ext cx="61591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Linier</a:t>
            </a:r>
            <a:endParaRPr b="1" sz="5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71" name="Google Shape;171;p20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0"/>
          <p:cNvSpPr txBox="1"/>
          <p:nvPr/>
        </p:nvSpPr>
        <p:spPr>
          <a:xfrm>
            <a:off x="212313" y="97737"/>
            <a:ext cx="1075339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4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Linier</a:t>
            </a:r>
            <a:endParaRPr b="1" sz="4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descr="How Credit Scores Work" id="177" name="Google Shape;177;p20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178" name="Google Shape;178;p20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w Credit Scores Work" id="179" name="Google Shape;179;p20"/>
          <p:cNvSpPr/>
          <p:nvPr/>
        </p:nvSpPr>
        <p:spPr>
          <a:xfrm>
            <a:off x="460375" y="1603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212313" y="1463100"/>
            <a:ext cx="11000105" cy="483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linier adalah pendekatan linier untuk memodelkan hubungan antara variabel dependen(akibat) dan satu atau lebih variabel variabel independen(sebab).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         Input									Output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Jenis Regres Linier :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Linier Sederhana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id-ID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Regresi Linear Berganda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1402080" y="3355848"/>
            <a:ext cx="2057400" cy="1274064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Sebab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(Variabel Independen)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6126480" y="3355848"/>
            <a:ext cx="2057400" cy="1274064"/>
          </a:xfrm>
          <a:prstGeom prst="rect">
            <a:avLst/>
          </a:prstGeom>
          <a:solidFill>
            <a:schemeClr val="accent4"/>
          </a:solidFill>
          <a:ln cap="flat" cmpd="sng" w="12700">
            <a:solidFill>
              <a:srgbClr val="BA8C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Akibat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(Variabael Dependen)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20"/>
          <p:cNvCxnSpPr/>
          <p:nvPr/>
        </p:nvCxnSpPr>
        <p:spPr>
          <a:xfrm>
            <a:off x="3459480" y="3992880"/>
            <a:ext cx="26670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f1aef84ac_0_182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chemeClr val="accent4">
              <a:alpha val="8902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cf1aef84ac_0_182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cf1aef84ac_0_182"/>
          <p:cNvSpPr txBox="1"/>
          <p:nvPr/>
        </p:nvSpPr>
        <p:spPr>
          <a:xfrm>
            <a:off x="2032276" y="2828614"/>
            <a:ext cx="1845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gcf1aef84ac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cf1aef84ac_0_182"/>
          <p:cNvSpPr txBox="1"/>
          <p:nvPr/>
        </p:nvSpPr>
        <p:spPr>
          <a:xfrm>
            <a:off x="426400" y="412550"/>
            <a:ext cx="87414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rPr b="1" i="0" lang="id-ID" sz="7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 Idea</a:t>
            </a:r>
            <a:endParaRPr b="1" i="0" sz="7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gcf1aef84ac_0_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963" y="1893479"/>
            <a:ext cx="4440225" cy="42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cf1aef84ac_0_182"/>
          <p:cNvSpPr txBox="1"/>
          <p:nvPr/>
        </p:nvSpPr>
        <p:spPr>
          <a:xfrm>
            <a:off x="5696350" y="1753500"/>
            <a:ext cx="60585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least-squares to </a:t>
            </a:r>
            <a:r>
              <a:rPr b="1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fit a line to the data</a:t>
            </a:r>
            <a:r>
              <a:rPr b="0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(Only numerical / continues data)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How?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the minimum of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id-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every line combination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gcf1aef84ac_0_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1269" y="4570550"/>
            <a:ext cx="2388113" cy="14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2020-01-13T07:34:19Z</dcterms:created>
  <dc:creator>Annisaa QA</dc:creator>
</cp:coreProperties>
</file>